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68" r:id="rId6"/>
    <p:sldId id="267" r:id="rId7"/>
    <p:sldId id="258" r:id="rId8"/>
    <p:sldId id="278" r:id="rId9"/>
    <p:sldId id="292" r:id="rId10"/>
    <p:sldId id="279" r:id="rId11"/>
    <p:sldId id="262" r:id="rId12"/>
    <p:sldId id="280" r:id="rId13"/>
    <p:sldId id="265" r:id="rId14"/>
    <p:sldId id="264" r:id="rId15"/>
    <p:sldId id="266" r:id="rId16"/>
    <p:sldId id="270" r:id="rId17"/>
    <p:sldId id="271" r:id="rId18"/>
    <p:sldId id="272" r:id="rId19"/>
    <p:sldId id="282" r:id="rId20"/>
    <p:sldId id="273" r:id="rId21"/>
    <p:sldId id="283" r:id="rId22"/>
    <p:sldId id="274" r:id="rId23"/>
    <p:sldId id="275" r:id="rId24"/>
    <p:sldId id="276" r:id="rId25"/>
    <p:sldId id="295" r:id="rId26"/>
    <p:sldId id="288" r:id="rId27"/>
    <p:sldId id="293" r:id="rId28"/>
    <p:sldId id="284" r:id="rId29"/>
    <p:sldId id="285" r:id="rId30"/>
    <p:sldId id="286" r:id="rId31"/>
    <p:sldId id="294" r:id="rId32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0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5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80974770-6D95-4C8A-AE1C-1CA49BA92AF6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5C444C94-E21D-425E-93DE-11B48D27E2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5711F60-F1CA-4E50-AD6F-13A38314FA88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872DD44-63DD-46CC-8462-14DDEBE3B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9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300" dirty="0"/>
              <a:t>Respektive månad anges under x-axeln. För respektive månad anges en stapel för varje infektionstyp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D44-63DD-46CC-8462-14DDEBE3B3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52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300" b="1" dirty="0"/>
              <a:t>Avgränsa nämnare </a:t>
            </a:r>
            <a:endParaRPr lang="sv-SE" sz="1300" dirty="0"/>
          </a:p>
          <a:p>
            <a:r>
              <a:rPr lang="sv-SE" sz="1300" dirty="0"/>
              <a:t>Utgångspunkt från föregående avsnitt är att vi ser en stapel för respektive månad som motsvarar antal vårdtillfällen med VRI som andel av vårdtillfällen med VRI, dvs. resultatet är 100 % för varje månad. Vi vill nu ändra nämnaren så att samtliga vårdtillfällen omfattas, dvs. inte bara vårdtillfällen med VRI. Detta innebär att vi inte får avgränsa nämnaren på attributet </a:t>
            </a:r>
            <a:r>
              <a:rPr lang="sv-SE" sz="1300" i="1" dirty="0"/>
              <a:t>Infektion3. </a:t>
            </a:r>
            <a:endParaRPr lang="sv-SE" sz="1300" dirty="0"/>
          </a:p>
          <a:p>
            <a:r>
              <a:rPr lang="sv-SE" sz="1300" dirty="0"/>
              <a:t> Klicka ur checkboxen vid </a:t>
            </a:r>
            <a:r>
              <a:rPr lang="sv-SE" sz="1300" i="1" dirty="0"/>
              <a:t>Infektion </a:t>
            </a:r>
            <a:endParaRPr lang="sv-SE" sz="1300" dirty="0"/>
          </a:p>
          <a:p>
            <a:endParaRPr lang="sv-SE" sz="1300" dirty="0"/>
          </a:p>
          <a:p>
            <a:r>
              <a:rPr lang="sv-SE" sz="1300" dirty="0"/>
              <a:t>Resultatet visar nu vårdtillfällen med VRI som andel av samtliga vårdtillfällen fördelat på varje månad (se diagram under </a:t>
            </a:r>
            <a:r>
              <a:rPr lang="sv-SE" sz="1300" i="1" dirty="0"/>
              <a:t>Illustration diagram</a:t>
            </a:r>
            <a:r>
              <a:rPr lang="sv-SE" sz="1300" dirty="0"/>
              <a:t>).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D44-63DD-46CC-8462-14DDEBE3B3C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45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Bilden visar hur resultatet ser ut när avgränsning på antibiotikagrupper har inte tagits med. Obs avgränsning på vårdform inte syns i bilden.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är valet avgränsat till endast första ordination. Detta påverkar endast de fall där det finns flera ordinationer för samma ordinationsorsak.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diagrammet visas antal antibiotikaordinationer inom de olika antibiotikagrupperna per månad som använts för att behandla UVI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D44-63DD-46CC-8462-14DDEBE3B3C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12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D44-63DD-46CC-8462-14DDEBE3B3C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38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D44-63DD-46CC-8462-14DDEBE3B3C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01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0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4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84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97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3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0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88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5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8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9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9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83E4-D91F-4F56-B04B-59D7DB32683B}" type="datetimeFigureOut">
              <a:rPr lang="sv-SE" smtClean="0"/>
              <a:t>2020-09-25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1D78-FB04-4CA8-A5AA-EC2800087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52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sv-SE" dirty="0" smtClean="0"/>
              <a:t>Lathund Infektionsverktyget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057055" cy="321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1400" dirty="0" smtClean="0"/>
              <a:t>Nu visar Diagrammet vårdtillfällen </a:t>
            </a:r>
            <a:r>
              <a:rPr lang="sv-SE" sz="1400" dirty="0"/>
              <a:t>med VRI som registrerats på </a:t>
            </a:r>
            <a:r>
              <a:rPr lang="sv-SE" sz="1400" dirty="0" smtClean="0"/>
              <a:t>den valda organisatoriska enheten föregående </a:t>
            </a:r>
            <a:r>
              <a:rPr lang="sv-SE" sz="1400" dirty="0"/>
              <a:t>år som andel av samtliga vårdtillfällen som registrerats på </a:t>
            </a:r>
            <a:r>
              <a:rPr lang="sv-SE" sz="1400" dirty="0" smtClean="0"/>
              <a:t>där föregående </a:t>
            </a:r>
            <a:r>
              <a:rPr lang="sv-SE" sz="1400" dirty="0"/>
              <a:t>år. Resultatet visas fördelat per månad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94792" y="3573016"/>
            <a:ext cx="1666528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Observera att resultatet visas i procent när du använder dig av nämnare </a:t>
            </a: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När man Klickar ur checkboxen vid</a:t>
            </a:r>
            <a:br>
              <a:rPr lang="sv-SE" sz="1400" dirty="0" smtClean="0"/>
            </a:br>
            <a:r>
              <a:rPr lang="sv-SE" sz="1400" dirty="0" smtClean="0"/>
              <a:t>Infektion blir grafen användbar </a:t>
            </a:r>
            <a:endParaRPr lang="sv-SE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7"/>
            <a:ext cx="6783174" cy="471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400" dirty="0" smtClean="0"/>
              <a:t>Rapporten visar antal </a:t>
            </a:r>
            <a:r>
              <a:rPr lang="sv-SE" sz="2400" dirty="0"/>
              <a:t>Clostridium difficile infektioner där det finns ett pågående vårdtillfälle vid den tidpunkt då infektionen konstaterades</a:t>
            </a:r>
            <a:r>
              <a:rPr lang="sv-SE" sz="2000" dirty="0"/>
              <a:t>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26568" cy="4525963"/>
          </a:xfrm>
        </p:spPr>
        <p:txBody>
          <a:bodyPr>
            <a:normAutofit fontScale="92500"/>
          </a:bodyPr>
          <a:lstStyle/>
          <a:p>
            <a:endParaRPr lang="sv-SE" sz="1400" dirty="0"/>
          </a:p>
          <a:p>
            <a:pPr marL="0" lvl="0" indent="0">
              <a:buNone/>
            </a:pPr>
            <a:r>
              <a:rPr lang="sv-SE" sz="1400" dirty="0"/>
              <a:t>Tryck på </a:t>
            </a:r>
            <a:r>
              <a:rPr lang="sv-SE" sz="1400" dirty="0" err="1"/>
              <a:t>dropdownlistan</a:t>
            </a:r>
            <a:r>
              <a:rPr lang="sv-SE" sz="1400" dirty="0"/>
              <a:t> och välj infektion</a:t>
            </a:r>
          </a:p>
          <a:p>
            <a:pPr marL="0" indent="0">
              <a:buNone/>
            </a:pPr>
            <a:r>
              <a:rPr lang="sv-SE" sz="1400" dirty="0" smtClean="0"/>
              <a:t>Kryssa </a:t>
            </a:r>
            <a:r>
              <a:rPr lang="sv-SE" sz="1400" dirty="0"/>
              <a:t>i </a:t>
            </a:r>
            <a:r>
              <a:rPr lang="sv-SE" sz="1400" i="1" dirty="0"/>
              <a:t>Tidsperiod</a:t>
            </a:r>
            <a:r>
              <a:rPr lang="sv-SE" sz="1400" dirty="0"/>
              <a:t>. </a:t>
            </a:r>
            <a:r>
              <a:rPr lang="sv-SE" sz="1400" i="1" dirty="0" smtClean="0"/>
              <a:t>Senaste </a:t>
            </a:r>
            <a:r>
              <a:rPr lang="sv-SE" sz="1400" i="1" dirty="0"/>
              <a:t>året </a:t>
            </a: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Kryssa </a:t>
            </a:r>
            <a:r>
              <a:rPr lang="sv-SE" sz="1400" dirty="0"/>
              <a:t>i </a:t>
            </a:r>
            <a:r>
              <a:rPr lang="sv-SE" sz="1400" i="1" dirty="0"/>
              <a:t>Organisatorisk </a:t>
            </a:r>
            <a:r>
              <a:rPr lang="sv-SE" sz="1400" i="1" dirty="0" smtClean="0"/>
              <a:t>enhet</a:t>
            </a:r>
            <a:r>
              <a:rPr lang="sv-SE" sz="1400" dirty="0" smtClean="0"/>
              <a:t>. </a:t>
            </a:r>
            <a:r>
              <a:rPr lang="sv-SE" sz="1400" dirty="0"/>
              <a:t>Välj önskad/önskade enhet/-er </a:t>
            </a:r>
          </a:p>
          <a:p>
            <a:pPr marL="0" indent="0">
              <a:buNone/>
            </a:pPr>
            <a:r>
              <a:rPr lang="sv-SE" sz="1400" dirty="0" smtClean="0"/>
              <a:t>Kryssa </a:t>
            </a:r>
            <a:r>
              <a:rPr lang="sv-SE" sz="1400" dirty="0"/>
              <a:t>i </a:t>
            </a:r>
            <a:r>
              <a:rPr lang="sv-SE" sz="1400" i="1" dirty="0" smtClean="0"/>
              <a:t>Infektion</a:t>
            </a:r>
            <a:r>
              <a:rPr lang="sv-SE" sz="1400" dirty="0"/>
              <a:t> </a:t>
            </a:r>
            <a:r>
              <a:rPr lang="sv-SE" sz="1400" dirty="0" smtClean="0"/>
              <a:t>och </a:t>
            </a:r>
            <a:r>
              <a:rPr lang="sv-SE" sz="1400" dirty="0"/>
              <a:t>välj </a:t>
            </a:r>
            <a:r>
              <a:rPr lang="sv-SE" sz="1400" i="1" dirty="0"/>
              <a:t>Infektion med Clostridium </a:t>
            </a:r>
            <a:r>
              <a:rPr lang="sv-SE" sz="1400" i="1" dirty="0" err="1"/>
              <a:t>difficile</a:t>
            </a:r>
            <a:r>
              <a:rPr lang="sv-SE" sz="1400" i="1" dirty="0"/>
              <a:t> </a:t>
            </a: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Kryssa </a:t>
            </a:r>
            <a:r>
              <a:rPr lang="sv-SE" sz="1400" dirty="0"/>
              <a:t>i </a:t>
            </a:r>
            <a:r>
              <a:rPr lang="sv-SE" sz="1400" b="1" i="1" dirty="0" smtClean="0"/>
              <a:t>Vårdfo</a:t>
            </a:r>
            <a:r>
              <a:rPr lang="sv-SE" sz="1400" i="1" dirty="0" smtClean="0"/>
              <a:t>rm</a:t>
            </a:r>
            <a:r>
              <a:rPr lang="sv-SE" sz="1400" dirty="0"/>
              <a:t> </a:t>
            </a:r>
            <a:r>
              <a:rPr lang="sv-SE" sz="1400" dirty="0" smtClean="0"/>
              <a:t>välj </a:t>
            </a:r>
            <a:r>
              <a:rPr lang="sv-SE" sz="1400" i="1" dirty="0"/>
              <a:t>Slutenvård </a:t>
            </a:r>
            <a:r>
              <a:rPr lang="sv-SE" sz="1400" i="1" dirty="0" smtClean="0"/>
              <a:t>genom att rulla ner med pilen till höger</a:t>
            </a:r>
          </a:p>
          <a:p>
            <a:pPr marL="0" indent="0">
              <a:buNone/>
            </a:pPr>
            <a:endParaRPr lang="sv-SE" sz="1400" i="1" dirty="0"/>
          </a:p>
          <a:p>
            <a:pPr marL="0" indent="0">
              <a:buNone/>
            </a:pPr>
            <a:r>
              <a:rPr lang="sv-SE" sz="1400" b="1" dirty="0"/>
              <a:t>Fördela uppföljningsinformation: </a:t>
            </a: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Kryssa </a:t>
            </a:r>
            <a:r>
              <a:rPr lang="sv-SE" sz="1400" dirty="0"/>
              <a:t>i </a:t>
            </a:r>
            <a:r>
              <a:rPr lang="sv-SE" sz="1400" i="1" dirty="0"/>
              <a:t>Tid-år-månad </a:t>
            </a:r>
            <a:endParaRPr lang="sv-SE" sz="1400" i="1" dirty="0" smtClean="0"/>
          </a:p>
          <a:p>
            <a:pPr marL="0" indent="0">
              <a:buNone/>
            </a:pPr>
            <a:r>
              <a:rPr lang="sv-SE" sz="1400" i="1" dirty="0" smtClean="0"/>
              <a:t>Ändra diagramtyp till Linjediagram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endParaRPr lang="sv-SE" sz="1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57" y="1628800"/>
            <a:ext cx="61794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k pil 6"/>
          <p:cNvCxnSpPr/>
          <p:nvPr/>
        </p:nvCxnSpPr>
        <p:spPr>
          <a:xfrm flipV="1">
            <a:off x="2051720" y="2708920"/>
            <a:ext cx="6048672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1907704" y="350100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Rapport visar antal samhällsförvärvade infektioner fördelat på infektionstyp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738536" cy="45259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sv-SE" dirty="0"/>
              <a:t>Tryck på </a:t>
            </a:r>
            <a:r>
              <a:rPr lang="sv-SE" dirty="0" err="1"/>
              <a:t>dropdownlistan</a:t>
            </a:r>
            <a:r>
              <a:rPr lang="sv-SE" dirty="0"/>
              <a:t> och välj infektion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  <a:r>
              <a:rPr lang="sv-SE" i="1" dirty="0"/>
              <a:t>Senaste året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 smtClean="0"/>
              <a:t>vård/samhälle</a:t>
            </a:r>
            <a:r>
              <a:rPr lang="sv-SE" dirty="0" smtClean="0"/>
              <a:t> </a:t>
            </a:r>
            <a:r>
              <a:rPr lang="sv-SE" dirty="0"/>
              <a:t>och välj </a:t>
            </a:r>
            <a:r>
              <a:rPr lang="sv-SE" i="1" dirty="0" smtClean="0"/>
              <a:t>Samhällsförvärvad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b="1" i="1" dirty="0"/>
              <a:t>Vårdfo</a:t>
            </a:r>
            <a:r>
              <a:rPr lang="sv-SE" i="1" dirty="0"/>
              <a:t>rm</a:t>
            </a:r>
            <a:r>
              <a:rPr lang="sv-SE" dirty="0"/>
              <a:t> välj </a:t>
            </a:r>
            <a:r>
              <a:rPr lang="sv-SE" i="1" dirty="0"/>
              <a:t>Slutenvård genom att rulla ner med pilen till höger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dirty="0"/>
              <a:t>Fördela uppföljningsinformation: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Tid-år-månad </a:t>
            </a:r>
          </a:p>
          <a:p>
            <a:pPr marL="0" indent="0">
              <a:buNone/>
            </a:pPr>
            <a:r>
              <a:rPr lang="sv-SE" dirty="0" smtClean="0"/>
              <a:t>Kryssa i </a:t>
            </a:r>
            <a:r>
              <a:rPr lang="sv-SE" i="1" dirty="0" smtClean="0"/>
              <a:t>Infektion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47500" lnSpcReduction="20000"/>
          </a:bodyPr>
          <a:lstStyle/>
          <a:p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66" y="1628800"/>
            <a:ext cx="6404301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Rapport visar </a:t>
            </a:r>
            <a:r>
              <a:rPr lang="sv-SE" sz="2400" dirty="0"/>
              <a:t>Förekomst av djup respektive ytlig postoperativ infektion per åtgärd/ingrepp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54560" cy="45259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sv-SE" dirty="0"/>
              <a:t>Tryck på </a:t>
            </a:r>
            <a:r>
              <a:rPr lang="sv-SE" dirty="0" err="1"/>
              <a:t>dropdownlistan</a:t>
            </a:r>
            <a:r>
              <a:rPr lang="sv-SE" dirty="0"/>
              <a:t> och välj </a:t>
            </a:r>
            <a:r>
              <a:rPr lang="sv-SE" i="1" dirty="0" smtClean="0"/>
              <a:t>Riskåtgärder för postoperativa infektioner</a:t>
            </a:r>
          </a:p>
          <a:p>
            <a:pPr marL="0" lv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  <a:r>
              <a:rPr lang="sv-SE" i="1" dirty="0"/>
              <a:t>Senaste året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Å</a:t>
            </a:r>
            <a:r>
              <a:rPr lang="sv-SE" i="1" dirty="0" smtClean="0"/>
              <a:t>tgärd/ingrepp</a:t>
            </a:r>
            <a:r>
              <a:rPr lang="sv-SE" dirty="0" smtClean="0"/>
              <a:t> </a:t>
            </a:r>
            <a:r>
              <a:rPr lang="sv-SE" dirty="0"/>
              <a:t>och välj </a:t>
            </a:r>
            <a:r>
              <a:rPr lang="sv-SE" i="1" dirty="0" smtClean="0"/>
              <a:t>önskad ingreppstyp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b="1" i="1" dirty="0"/>
              <a:t>Vårdfo</a:t>
            </a:r>
            <a:r>
              <a:rPr lang="sv-SE" i="1" dirty="0"/>
              <a:t>rm</a:t>
            </a:r>
            <a:r>
              <a:rPr lang="sv-SE" dirty="0"/>
              <a:t> välj </a:t>
            </a:r>
            <a:r>
              <a:rPr lang="sv-SE" i="1" dirty="0"/>
              <a:t>Slutenvård genom att rulla ner med pilen till höger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dirty="0"/>
              <a:t>Fördela uppföljningsinformation: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Tid-år-månad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 smtClean="0"/>
              <a:t>Postoperativa infektioner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411760" y="1600200"/>
            <a:ext cx="6275040" cy="4525963"/>
          </a:xfrm>
        </p:spPr>
        <p:txBody>
          <a:bodyPr>
            <a:normAutofit fontScale="47500" lnSpcReduction="20000"/>
          </a:bodyPr>
          <a:lstStyle/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42707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>
          <a:xfrm flipV="1">
            <a:off x="1979712" y="4221088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1979712" y="206084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Rapport en visar Förekomst av riskfaktorer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sv-SE" dirty="0"/>
              <a:t>Tryck på </a:t>
            </a:r>
            <a:r>
              <a:rPr lang="sv-SE" dirty="0" err="1"/>
              <a:t>dropdownlistan</a:t>
            </a:r>
            <a:r>
              <a:rPr lang="sv-SE" dirty="0"/>
              <a:t> och </a:t>
            </a:r>
            <a:r>
              <a:rPr lang="sv-SE" dirty="0" smtClean="0"/>
              <a:t>välj  </a:t>
            </a:r>
            <a:r>
              <a:rPr lang="sv-SE" i="1" dirty="0" smtClean="0"/>
              <a:t>Förekomst av riskfaktorer</a:t>
            </a:r>
            <a:endParaRPr lang="sv-SE" i="1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Kryssa </a:t>
            </a:r>
            <a:r>
              <a:rPr lang="sv-SE" dirty="0"/>
              <a:t>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dirty="0"/>
              <a:t>Fördela uppföljningsinformation: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Tid-år-månad </a:t>
            </a:r>
          </a:p>
          <a:p>
            <a:pPr marL="0" indent="0">
              <a:buNone/>
            </a:pPr>
            <a:r>
              <a:rPr lang="sv-SE" dirty="0" smtClean="0"/>
              <a:t>Kryssa i </a:t>
            </a:r>
            <a:r>
              <a:rPr lang="sv-SE" i="1" dirty="0" smtClean="0"/>
              <a:t>Riskfaktor</a:t>
            </a:r>
            <a:endParaRPr lang="sv-SE" dirty="0"/>
          </a:p>
          <a:p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7" y="1628801"/>
            <a:ext cx="629662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Rapport </a:t>
            </a:r>
            <a:r>
              <a:rPr lang="sv-SE" sz="3200" dirty="0" smtClean="0"/>
              <a:t>visar antibiotika ordinationer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818656" cy="442108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v-SE" dirty="0"/>
              <a:t>Tryck på </a:t>
            </a:r>
            <a:r>
              <a:rPr lang="sv-SE" dirty="0" err="1"/>
              <a:t>dropdownlistan</a:t>
            </a:r>
            <a:r>
              <a:rPr lang="sv-SE" dirty="0"/>
              <a:t> och välj  </a:t>
            </a:r>
            <a:r>
              <a:rPr lang="sv-SE" i="1" dirty="0"/>
              <a:t>Antibiotikaordinationer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</a:p>
          <a:p>
            <a:pPr marL="0" indent="0">
              <a:buNone/>
            </a:pPr>
            <a:r>
              <a:rPr lang="sv-SE" dirty="0" smtClean="0"/>
              <a:t>Kryssa </a:t>
            </a:r>
            <a:r>
              <a:rPr lang="sv-SE" dirty="0"/>
              <a:t>i </a:t>
            </a:r>
            <a:r>
              <a:rPr lang="sv-SE" i="1" dirty="0"/>
              <a:t>Vårdform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dirty="0"/>
              <a:t>Fördela uppföljningsinformation: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Tid-år-månad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Antibiotika(ATC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0" y="1556792"/>
            <a:ext cx="5339460" cy="370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 5"/>
          <p:cNvCxnSpPr/>
          <p:nvPr/>
        </p:nvCxnSpPr>
        <p:spPr>
          <a:xfrm flipV="1">
            <a:off x="2987824" y="3501008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Antibiotika vid behandling av UVI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2232248" cy="4525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sv-SE" dirty="0"/>
              <a:t>Tryck på </a:t>
            </a:r>
            <a:r>
              <a:rPr lang="sv-SE" dirty="0" err="1"/>
              <a:t>dropdownlistan</a:t>
            </a:r>
            <a:r>
              <a:rPr lang="sv-SE" dirty="0"/>
              <a:t> och välj  </a:t>
            </a:r>
            <a:r>
              <a:rPr lang="sv-SE" i="1" dirty="0" smtClean="0"/>
              <a:t>Antibiotikaordinationer</a:t>
            </a:r>
            <a:endParaRPr lang="sv-SE" i="1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Kryssa i </a:t>
            </a:r>
            <a:r>
              <a:rPr lang="sv-SE" i="1" dirty="0" smtClean="0"/>
              <a:t>Antibiotika (ATC) välj önskade koder ex.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J01A, J01C, J01D, J01E, J01F, J01G, J01M </a:t>
            </a:r>
            <a:endParaRPr lang="sv-SE" i="1" dirty="0" smtClean="0"/>
          </a:p>
          <a:p>
            <a:pPr marL="0" indent="0">
              <a:buNone/>
            </a:pPr>
            <a:r>
              <a:rPr lang="sv-SE" dirty="0" smtClean="0"/>
              <a:t>Kryssa i </a:t>
            </a:r>
            <a:r>
              <a:rPr lang="sv-SE" i="1" dirty="0" smtClean="0"/>
              <a:t>Vårdform</a:t>
            </a:r>
            <a:endParaRPr lang="sv-SE" i="1" dirty="0"/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dirty="0"/>
              <a:t>Fördela uppföljningsinformation: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/>
              <a:t>Tid-år-månad </a:t>
            </a:r>
          </a:p>
          <a:p>
            <a:pPr marL="0" indent="0">
              <a:buNone/>
            </a:pPr>
            <a:r>
              <a:rPr lang="sv-SE" dirty="0"/>
              <a:t>Kryssa i </a:t>
            </a:r>
            <a:r>
              <a:rPr lang="sv-SE" i="1" dirty="0" smtClean="0"/>
              <a:t>Antibiotika(ATC)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58" y="1700808"/>
            <a:ext cx="6817407" cy="473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 5"/>
          <p:cNvCxnSpPr/>
          <p:nvPr/>
        </p:nvCxnSpPr>
        <p:spPr>
          <a:xfrm flipV="1">
            <a:off x="1835696" y="321297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2195736" y="4221088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000" dirty="0" smtClean="0"/>
              <a:t>Bilden </a:t>
            </a:r>
            <a:r>
              <a:rPr lang="sv-SE" sz="2000" dirty="0"/>
              <a:t>visar hur resultatet ser ut när avgränsning på antibiotikagrupper har inte tagits med.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1920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 smtClean="0"/>
              <a:t>Obs </a:t>
            </a:r>
            <a:r>
              <a:rPr lang="sv-SE" dirty="0"/>
              <a:t>avgränsning på vårdform inte syns i bilden. </a:t>
            </a:r>
          </a:p>
          <a:p>
            <a:pPr marL="0" indent="0">
              <a:buNone/>
            </a:pPr>
            <a:r>
              <a:rPr lang="sv-SE" dirty="0"/>
              <a:t>V</a:t>
            </a:r>
            <a:r>
              <a:rPr lang="sv-SE" dirty="0" smtClean="0"/>
              <a:t>alet </a:t>
            </a:r>
            <a:r>
              <a:rPr lang="sv-SE" dirty="0"/>
              <a:t>avgränsat till endast första ordination. Detta påverkar endast de fall där det finns flera ordinationer för samma ordinationsorsak. </a:t>
            </a:r>
          </a:p>
          <a:p>
            <a:pPr marL="0" indent="0">
              <a:buNone/>
            </a:pPr>
            <a:r>
              <a:rPr lang="sv-SE" dirty="0" smtClean="0"/>
              <a:t>Diagrammet visar nu </a:t>
            </a:r>
            <a:r>
              <a:rPr lang="sv-SE" dirty="0"/>
              <a:t>antal </a:t>
            </a:r>
            <a:r>
              <a:rPr lang="sv-SE" dirty="0" smtClean="0"/>
              <a:t>AB-ordinationer </a:t>
            </a:r>
            <a:r>
              <a:rPr lang="sv-SE" dirty="0"/>
              <a:t>inom de olika antibiotikagrupperna per månad som använts för att behandla UVI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08" y="1340768"/>
            <a:ext cx="6467592" cy="44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 5"/>
          <p:cNvCxnSpPr/>
          <p:nvPr/>
        </p:nvCxnSpPr>
        <p:spPr>
          <a:xfrm flipH="1">
            <a:off x="2843808" y="764704"/>
            <a:ext cx="33123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Rapport som visar antibiotika vid behandling av pneumoni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882552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v-SE" sz="1100" dirty="0"/>
              <a:t>V</a:t>
            </a:r>
            <a:r>
              <a:rPr lang="sv-SE" sz="1100" dirty="0" smtClean="0"/>
              <a:t>älj  </a:t>
            </a:r>
            <a:r>
              <a:rPr lang="sv-SE" sz="1100" i="1" dirty="0"/>
              <a:t>Antibiotikaordinationer</a:t>
            </a:r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Tidsperiod</a:t>
            </a:r>
            <a:r>
              <a:rPr lang="sv-SE" sz="1100" dirty="0"/>
              <a:t>. </a:t>
            </a:r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Organisatorisk enhet</a:t>
            </a:r>
            <a:r>
              <a:rPr lang="sv-SE" sz="1100" dirty="0"/>
              <a:t>. Välj önskad/önskade enhet/-er </a:t>
            </a:r>
            <a:endParaRPr lang="sv-SE" sz="1100" dirty="0" smtClean="0"/>
          </a:p>
          <a:p>
            <a:pPr marL="0" indent="0">
              <a:buNone/>
            </a:pPr>
            <a:r>
              <a:rPr lang="sv-SE" sz="1100" dirty="0" smtClean="0"/>
              <a:t>Kryssa i </a:t>
            </a:r>
            <a:r>
              <a:rPr lang="sv-SE" sz="1100" i="1" dirty="0" smtClean="0"/>
              <a:t>Första/efterföljande ordination. </a:t>
            </a:r>
            <a:r>
              <a:rPr lang="sv-SE" sz="1100" dirty="0" smtClean="0"/>
              <a:t>Tryck på raden till höger och välj </a:t>
            </a:r>
            <a:r>
              <a:rPr lang="sv-SE" sz="1100" i="1" dirty="0" smtClean="0"/>
              <a:t>Endast första ordination</a:t>
            </a:r>
            <a:endParaRPr lang="sv-SE" sz="1100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Antibiotika (ATC) välj önskade koder ex.</a:t>
            </a:r>
            <a:endParaRPr lang="sv-SE" sz="1100" dirty="0"/>
          </a:p>
          <a:p>
            <a:pPr marL="0" indent="0">
              <a:buNone/>
            </a:pPr>
            <a:r>
              <a:rPr lang="sv-SE" sz="1100" dirty="0"/>
              <a:t>J01A, J01C, J01D, J01E, J01F, J01G, J01M </a:t>
            </a:r>
            <a:endParaRPr lang="sv-SE" sz="1100" i="1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 smtClean="0"/>
              <a:t>Ordinationsorsak </a:t>
            </a:r>
            <a:r>
              <a:rPr lang="sv-SE" sz="1100" dirty="0" smtClean="0"/>
              <a:t>och välj </a:t>
            </a:r>
            <a:r>
              <a:rPr lang="sv-SE" sz="1100" i="1" dirty="0" smtClean="0"/>
              <a:t>Lunginflammation</a:t>
            </a:r>
            <a:endParaRPr lang="sv-SE" sz="1100" i="1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 smtClean="0"/>
              <a:t>Vårdform  </a:t>
            </a:r>
            <a:r>
              <a:rPr lang="sv-SE" sz="1100" dirty="0" smtClean="0"/>
              <a:t>som finns längre ner i listan och välj </a:t>
            </a:r>
            <a:r>
              <a:rPr lang="sv-SE" sz="1100" i="1" dirty="0" smtClean="0"/>
              <a:t>Slutenvård</a:t>
            </a:r>
            <a:endParaRPr lang="sv-SE" sz="1100" i="1" dirty="0"/>
          </a:p>
          <a:p>
            <a:pPr marL="0" indent="0">
              <a:buNone/>
            </a:pPr>
            <a:r>
              <a:rPr lang="sv-SE" sz="1100" b="1" dirty="0"/>
              <a:t>Fördela uppföljningsinformation: </a:t>
            </a:r>
            <a:endParaRPr lang="sv-SE" sz="1100" dirty="0"/>
          </a:p>
          <a:p>
            <a:pPr marL="0" indent="0">
              <a:buNone/>
            </a:pPr>
            <a:r>
              <a:rPr lang="sv-SE" sz="1100" dirty="0" smtClean="0"/>
              <a:t>Kryssa </a:t>
            </a:r>
            <a:r>
              <a:rPr lang="sv-SE" sz="1100" dirty="0"/>
              <a:t>i </a:t>
            </a:r>
            <a:r>
              <a:rPr lang="sv-SE" sz="1100" i="1" dirty="0" smtClean="0"/>
              <a:t>Antibiotika(ATC</a:t>
            </a:r>
          </a:p>
          <a:p>
            <a:pPr marL="0" indent="0">
              <a:buNone/>
            </a:pPr>
            <a:r>
              <a:rPr lang="sv-SE" sz="1100" b="1" dirty="0" smtClean="0"/>
              <a:t>Diagramtyp</a:t>
            </a:r>
          </a:p>
          <a:p>
            <a:pPr marL="0" indent="0">
              <a:buNone/>
            </a:pPr>
            <a:r>
              <a:rPr lang="sv-SE" sz="1100" i="1" dirty="0" smtClean="0"/>
              <a:t>Välj cirkeldiagram</a:t>
            </a:r>
            <a:endParaRPr lang="sv-SE" sz="11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53970"/>
            <a:ext cx="6480720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Rapporten visar antibiotika vid behandling av UVI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810544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1100" dirty="0"/>
              <a:t>Välj  </a:t>
            </a:r>
            <a:r>
              <a:rPr lang="sv-SE" sz="1100" i="1" dirty="0"/>
              <a:t>Antibiotikaordinationer</a:t>
            </a:r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Tidsperiod</a:t>
            </a:r>
            <a:r>
              <a:rPr lang="sv-SE" sz="1100" dirty="0"/>
              <a:t>. </a:t>
            </a:r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Organisatorisk enhet</a:t>
            </a:r>
            <a:r>
              <a:rPr lang="sv-SE" sz="1100" dirty="0"/>
              <a:t>. Välj önskad/önskade enhet/-er </a:t>
            </a:r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Första/efterföljande ordination. </a:t>
            </a:r>
            <a:r>
              <a:rPr lang="sv-SE" sz="1100" dirty="0"/>
              <a:t>Tryck på raden till höger och välj </a:t>
            </a:r>
            <a:r>
              <a:rPr lang="sv-SE" sz="1100" i="1" dirty="0"/>
              <a:t>Endast första ordination</a:t>
            </a:r>
            <a:endParaRPr lang="sv-SE" sz="1100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Antibiotika (ATC) välj önskade koder ex.</a:t>
            </a:r>
            <a:endParaRPr lang="sv-SE" sz="1100" dirty="0"/>
          </a:p>
          <a:p>
            <a:pPr marL="0" indent="0">
              <a:buNone/>
            </a:pPr>
            <a:r>
              <a:rPr lang="sv-SE" sz="1100" dirty="0"/>
              <a:t>J01A, J01C, J01D, J01E, J01F, J01G, J01M </a:t>
            </a:r>
            <a:endParaRPr lang="sv-SE" sz="1100" i="1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Ordinationsorsak </a:t>
            </a:r>
            <a:r>
              <a:rPr lang="sv-SE" sz="1100" dirty="0"/>
              <a:t>och välj </a:t>
            </a:r>
            <a:r>
              <a:rPr lang="sv-SE" sz="1100" i="1" dirty="0" smtClean="0"/>
              <a:t>Urinvägsinfektion utan feber </a:t>
            </a:r>
            <a:r>
              <a:rPr lang="sv-SE" sz="1100" dirty="0" smtClean="0"/>
              <a:t>samt </a:t>
            </a:r>
            <a:r>
              <a:rPr lang="sv-SE" sz="1100" i="1" dirty="0" smtClean="0"/>
              <a:t>urinvägsinfektion med feber</a:t>
            </a:r>
            <a:endParaRPr lang="sv-SE" sz="1100" i="1" dirty="0"/>
          </a:p>
          <a:p>
            <a:pPr marL="0" indent="0">
              <a:buNone/>
            </a:pPr>
            <a:r>
              <a:rPr lang="sv-SE" sz="1100" dirty="0"/>
              <a:t>Kryssa i </a:t>
            </a:r>
            <a:r>
              <a:rPr lang="sv-SE" sz="1100" i="1" dirty="0"/>
              <a:t>Vårdform  </a:t>
            </a:r>
            <a:r>
              <a:rPr lang="sv-SE" sz="1100" dirty="0"/>
              <a:t>som finns längre ner i listan och välj </a:t>
            </a:r>
            <a:r>
              <a:rPr lang="sv-SE" sz="1100" i="1" dirty="0"/>
              <a:t>Slutenvård</a:t>
            </a:r>
          </a:p>
          <a:p>
            <a:pPr marL="0" indent="0">
              <a:buNone/>
            </a:pPr>
            <a:r>
              <a:rPr lang="sv-SE" sz="1100" b="1" dirty="0"/>
              <a:t>Fördela uppföljningsinformation: </a:t>
            </a:r>
            <a:endParaRPr lang="sv-SE" sz="1100" dirty="0"/>
          </a:p>
          <a:p>
            <a:pPr marL="0" indent="0">
              <a:buNone/>
            </a:pPr>
            <a:r>
              <a:rPr lang="sv-SE" sz="1100" dirty="0"/>
              <a:t>Kryssa </a:t>
            </a:r>
            <a:r>
              <a:rPr lang="sv-SE" sz="1100" dirty="0" smtClean="0"/>
              <a:t>i </a:t>
            </a:r>
            <a:r>
              <a:rPr lang="sv-SE" sz="1100" i="1" dirty="0" smtClean="0"/>
              <a:t>Tid-år-månad</a:t>
            </a:r>
          </a:p>
          <a:p>
            <a:pPr marL="0" indent="0">
              <a:buNone/>
            </a:pPr>
            <a:r>
              <a:rPr lang="sv-SE" sz="1100" dirty="0" smtClean="0"/>
              <a:t>Kryssa i </a:t>
            </a:r>
            <a:r>
              <a:rPr lang="sv-SE" sz="1100" i="1" dirty="0"/>
              <a:t>Antibiotika(ATC</a:t>
            </a:r>
            <a:endParaRPr lang="sv-SE" sz="1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61" y="1412776"/>
            <a:ext cx="6806206" cy="476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>
          <a:xfrm>
            <a:off x="2123728" y="170080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1" y="2096852"/>
            <a:ext cx="65797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107504" y="191683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Dropdownlista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Information att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följa </a:t>
            </a:r>
            <a:r>
              <a:rPr lang="sv-SE" dirty="0"/>
              <a:t>upp på Y axeln</a:t>
            </a:r>
          </a:p>
        </p:txBody>
      </p:sp>
      <p:sp>
        <p:nvSpPr>
          <p:cNvPr id="8" name="Rektangel 7"/>
          <p:cNvSpPr/>
          <p:nvPr/>
        </p:nvSpPr>
        <p:spPr>
          <a:xfrm>
            <a:off x="2483768" y="280973"/>
            <a:ext cx="175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Återställ för att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skapa </a:t>
            </a:r>
            <a:r>
              <a:rPr lang="sv-SE" dirty="0"/>
              <a:t>ny rapport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05262" y="304421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Val av diagramtyp</a:t>
            </a:r>
            <a:br>
              <a:rPr lang="sv-SE" dirty="0"/>
            </a:b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188071" y="2996952"/>
            <a:ext cx="13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Avgränsa </a:t>
            </a:r>
            <a:br>
              <a:rPr lang="sv-SE" dirty="0" smtClean="0"/>
            </a:br>
            <a:r>
              <a:rPr lang="sv-SE" dirty="0" smtClean="0"/>
              <a:t>uppföljnings</a:t>
            </a:r>
            <a:br>
              <a:rPr lang="sv-SE" dirty="0" smtClean="0"/>
            </a:br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6577" y="4221819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Fördela uppföljnings</a:t>
            </a:r>
            <a:br>
              <a:rPr lang="sv-SE" dirty="0" smtClean="0"/>
            </a:br>
            <a:r>
              <a:rPr lang="sv-SE" dirty="0" smtClean="0"/>
              <a:t>informationen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386006" y="5373216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Visa som andel</a:t>
            </a:r>
            <a:br>
              <a:rPr lang="sv-SE" dirty="0" smtClean="0"/>
            </a:br>
            <a:r>
              <a:rPr lang="sv-SE" dirty="0" smtClean="0"/>
              <a:t>av nämnaren</a:t>
            </a:r>
            <a:endParaRPr lang="sv-SE" dirty="0"/>
          </a:p>
        </p:txBody>
      </p:sp>
      <p:cxnSp>
        <p:nvCxnSpPr>
          <p:cNvPr id="15" name="Rak pil 14"/>
          <p:cNvCxnSpPr/>
          <p:nvPr/>
        </p:nvCxnSpPr>
        <p:spPr>
          <a:xfrm>
            <a:off x="1979712" y="2708920"/>
            <a:ext cx="50405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1835696" y="4077072"/>
            <a:ext cx="72008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V="1">
            <a:off x="1619672" y="2996952"/>
            <a:ext cx="86409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V="1">
            <a:off x="1907704" y="5013176"/>
            <a:ext cx="64807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>
            <a:off x="8244408" y="807095"/>
            <a:ext cx="0" cy="1973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>
            <a:off x="3707904" y="973470"/>
            <a:ext cx="720080" cy="177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4831222" y="304421"/>
            <a:ext cx="1753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Information</a:t>
            </a:r>
            <a:br>
              <a:rPr lang="sv-SE" dirty="0" smtClean="0"/>
            </a:br>
            <a:r>
              <a:rPr lang="sv-SE" dirty="0" smtClean="0"/>
              <a:t>exportera till </a:t>
            </a:r>
            <a:r>
              <a:rPr lang="sv-SE" dirty="0" err="1" smtClean="0"/>
              <a:t>Ppt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Skriv ut</a:t>
            </a:r>
            <a:br>
              <a:rPr lang="sv-SE" dirty="0" smtClean="0"/>
            </a:br>
            <a:r>
              <a:rPr lang="sv-SE" dirty="0" smtClean="0"/>
              <a:t>Förstora</a:t>
            </a:r>
            <a:br>
              <a:rPr lang="sv-SE" dirty="0" smtClean="0"/>
            </a:br>
            <a:r>
              <a:rPr lang="sv-SE" dirty="0" smtClean="0"/>
              <a:t>Formatera </a:t>
            </a:r>
            <a:br>
              <a:rPr lang="sv-SE" dirty="0" smtClean="0"/>
            </a:br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6298096" y="1320084"/>
            <a:ext cx="1511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Grunddata för</a:t>
            </a:r>
            <a:br>
              <a:rPr lang="sv-SE" dirty="0" smtClean="0"/>
            </a:br>
            <a:r>
              <a:rPr lang="sv-SE" dirty="0" smtClean="0"/>
              <a:t>diagrammet</a:t>
            </a:r>
            <a:endParaRPr lang="sv-SE" dirty="0"/>
          </a:p>
        </p:txBody>
      </p:sp>
      <p:cxnSp>
        <p:nvCxnSpPr>
          <p:cNvPr id="30" name="Rak pil 29"/>
          <p:cNvCxnSpPr/>
          <p:nvPr/>
        </p:nvCxnSpPr>
        <p:spPr>
          <a:xfrm>
            <a:off x="5580112" y="1966415"/>
            <a:ext cx="216024" cy="814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Rak pil 1026"/>
          <p:cNvCxnSpPr/>
          <p:nvPr/>
        </p:nvCxnSpPr>
        <p:spPr>
          <a:xfrm flipH="1">
            <a:off x="6012160" y="1916832"/>
            <a:ext cx="89310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ktangel 1028"/>
          <p:cNvSpPr/>
          <p:nvPr/>
        </p:nvSpPr>
        <p:spPr>
          <a:xfrm>
            <a:off x="5436096" y="2780928"/>
            <a:ext cx="8620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0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563662"/>
          </a:xfrm>
        </p:spPr>
        <p:txBody>
          <a:bodyPr>
            <a:normAutofit/>
          </a:bodyPr>
          <a:lstStyle/>
          <a:p>
            <a:r>
              <a:rPr lang="sv-SE" sz="2400" dirty="0"/>
              <a:t>Antibiotika vid behandling av sepsis 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98576" cy="46910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v-SE" dirty="0"/>
              <a:t>Välj  </a:t>
            </a:r>
            <a:r>
              <a:rPr lang="sv-SE" i="1" dirty="0"/>
              <a:t>Antibiotikaordinationer</a:t>
            </a:r>
          </a:p>
          <a:p>
            <a:r>
              <a:rPr lang="sv-SE" dirty="0"/>
              <a:t>Kryssa i </a:t>
            </a:r>
            <a:r>
              <a:rPr lang="sv-SE" i="1" dirty="0"/>
              <a:t>Tidsperiod</a:t>
            </a:r>
            <a:r>
              <a:rPr lang="sv-SE" dirty="0"/>
              <a:t>. </a:t>
            </a:r>
          </a:p>
          <a:p>
            <a:r>
              <a:rPr lang="sv-SE" dirty="0"/>
              <a:t>Kryssa i </a:t>
            </a:r>
            <a:r>
              <a:rPr lang="sv-SE" i="1" dirty="0"/>
              <a:t>Organisatorisk enhet</a:t>
            </a:r>
            <a:r>
              <a:rPr lang="sv-SE" dirty="0"/>
              <a:t>. Välj önskad/önskade enhet/-er </a:t>
            </a:r>
          </a:p>
          <a:p>
            <a:r>
              <a:rPr lang="sv-SE" dirty="0"/>
              <a:t>Kryssa i </a:t>
            </a:r>
            <a:r>
              <a:rPr lang="sv-SE" i="1" dirty="0"/>
              <a:t>Första/efterföljande ordination. </a:t>
            </a:r>
            <a:r>
              <a:rPr lang="sv-SE" dirty="0"/>
              <a:t>Tryck på raden till höger och välj </a:t>
            </a:r>
            <a:r>
              <a:rPr lang="sv-SE" i="1" dirty="0"/>
              <a:t>Endast första ordination</a:t>
            </a:r>
            <a:endParaRPr lang="sv-SE" dirty="0"/>
          </a:p>
          <a:p>
            <a:r>
              <a:rPr lang="sv-SE" dirty="0"/>
              <a:t>Kryssa i </a:t>
            </a:r>
            <a:r>
              <a:rPr lang="sv-SE" i="1" dirty="0"/>
              <a:t>Antibiotika (ATC) välj önskade koder ex.</a:t>
            </a:r>
            <a:endParaRPr lang="sv-SE" dirty="0"/>
          </a:p>
          <a:p>
            <a:r>
              <a:rPr lang="sv-SE" dirty="0"/>
              <a:t>J01A, J01C, J01D, J01E, J01F, J01G, J01M </a:t>
            </a:r>
            <a:endParaRPr lang="sv-SE" i="1" dirty="0"/>
          </a:p>
          <a:p>
            <a:r>
              <a:rPr lang="sv-SE" dirty="0"/>
              <a:t>Kryssa i </a:t>
            </a:r>
            <a:r>
              <a:rPr lang="sv-SE" i="1" dirty="0" smtClean="0"/>
              <a:t>Ordinationsorsak, välj vårdrelaterad </a:t>
            </a:r>
            <a:r>
              <a:rPr lang="sv-SE" i="1" dirty="0"/>
              <a:t>sepsis med okänt fokus </a:t>
            </a:r>
            <a:r>
              <a:rPr lang="sv-SE" dirty="0"/>
              <a:t>samt </a:t>
            </a:r>
            <a:r>
              <a:rPr lang="sv-SE" i="1" dirty="0"/>
              <a:t>samhällsförvärvad sepsis med okänt fokus </a:t>
            </a:r>
            <a:endParaRPr lang="sv-SE" dirty="0"/>
          </a:p>
          <a:p>
            <a:r>
              <a:rPr lang="sv-SE" dirty="0" smtClean="0"/>
              <a:t>Kryssa </a:t>
            </a:r>
            <a:r>
              <a:rPr lang="sv-SE" dirty="0"/>
              <a:t>i </a:t>
            </a:r>
            <a:r>
              <a:rPr lang="sv-SE" i="1" dirty="0"/>
              <a:t>Vårdform  </a:t>
            </a:r>
            <a:r>
              <a:rPr lang="sv-SE" dirty="0"/>
              <a:t>som finns längre ner i listan och välj </a:t>
            </a:r>
            <a:r>
              <a:rPr lang="sv-SE" i="1" dirty="0"/>
              <a:t>Slutenvård</a:t>
            </a:r>
          </a:p>
          <a:p>
            <a:r>
              <a:rPr lang="sv-SE" b="1" dirty="0"/>
              <a:t>Fördela uppföljningsinformation: </a:t>
            </a:r>
            <a:endParaRPr lang="sv-SE" dirty="0"/>
          </a:p>
          <a:p>
            <a:r>
              <a:rPr lang="sv-SE" dirty="0"/>
              <a:t>Kryssa i </a:t>
            </a:r>
            <a:r>
              <a:rPr lang="sv-SE" i="1" dirty="0"/>
              <a:t>Tid-år-månad</a:t>
            </a:r>
          </a:p>
          <a:p>
            <a:r>
              <a:rPr lang="sv-SE" dirty="0"/>
              <a:t>Kryssa i </a:t>
            </a:r>
            <a:r>
              <a:rPr lang="sv-SE" i="1" dirty="0"/>
              <a:t>Antibiotika(ATC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7"/>
            <a:ext cx="6542800" cy="454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 smtClean="0"/>
              <a:t>Rapport som visar samhällsförvärvade infektioner fördelat på infektionstyp</a:t>
            </a:r>
            <a:endParaRPr lang="sv-SE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62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51520" y="5949280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Kryssa i infektion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86" y="1338842"/>
            <a:ext cx="6591300" cy="45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V="1">
            <a:off x="1763688" y="4005064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2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4" y="404664"/>
            <a:ext cx="79463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1373014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/>
              <a:t>Organisera startsidan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474717"/>
            <a:ext cx="9182100" cy="53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635896" y="2132856"/>
            <a:ext cx="91705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283968" y="116632"/>
            <a:ext cx="387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Ta bort diagram </a:t>
            </a:r>
          </a:p>
          <a:p>
            <a:r>
              <a:rPr lang="sv-SE" dirty="0" smtClean="0"/>
              <a:t>        Lägga till ett diagram</a:t>
            </a:r>
          </a:p>
          <a:p>
            <a:r>
              <a:rPr lang="sv-SE" dirty="0" smtClean="0"/>
              <a:t>            Info om inställningar för diagram</a:t>
            </a:r>
          </a:p>
          <a:p>
            <a:r>
              <a:rPr lang="sv-SE" dirty="0" smtClean="0"/>
              <a:t>                Förstora diagram</a:t>
            </a:r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 flipH="1">
            <a:off x="3923928" y="332656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>
            <a:off x="4094423" y="620688"/>
            <a:ext cx="765609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>
            <a:off x="4211960" y="90872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flipH="1">
            <a:off x="4427984" y="1196752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88832" cy="50581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/>
        </p:spPr>
      </p:pic>
      <p:sp>
        <p:nvSpPr>
          <p:cNvPr id="2" name="textruta 1"/>
          <p:cNvSpPr txBox="1"/>
          <p:nvPr/>
        </p:nvSpPr>
        <p:spPr>
          <a:xfrm>
            <a:off x="827584" y="332656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Antibiotikaordinationer - ordinationsorsaker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 bwMode="auto">
          <a:xfrm flipH="1">
            <a:off x="1475656" y="764704"/>
            <a:ext cx="1656184" cy="122413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Rak pil 6"/>
          <p:cNvCxnSpPr/>
          <p:nvPr/>
        </p:nvCxnSpPr>
        <p:spPr bwMode="auto">
          <a:xfrm flipH="1">
            <a:off x="1115616" y="764704"/>
            <a:ext cx="4320480" cy="216024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61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72808" cy="51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A</a:t>
            </a:r>
            <a:r>
              <a:rPr lang="sv-SE" dirty="0" smtClean="0"/>
              <a:t>ntal </a:t>
            </a:r>
            <a:r>
              <a:rPr lang="sv-SE" dirty="0"/>
              <a:t>v</a:t>
            </a:r>
            <a:r>
              <a:rPr lang="sv-SE" dirty="0" smtClean="0"/>
              <a:t>årdrelaterade </a:t>
            </a:r>
            <a:r>
              <a:rPr lang="sv-SE" dirty="0"/>
              <a:t>infektioner fördelat per månad och </a:t>
            </a:r>
            <a:r>
              <a:rPr lang="sv-SE" dirty="0" smtClean="0"/>
              <a:t>infektionstyp i staplat stapeldiagram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15486" cy="545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37109" y="184870"/>
            <a:ext cx="7200800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Infektioner på X-axeln istället för månaderna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79512" y="4797152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Pila upp infektion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 flipV="1">
            <a:off x="1187624" y="3356992"/>
            <a:ext cx="151216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86320" y="227998"/>
            <a:ext cx="340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Dela ut </a:t>
            </a:r>
            <a:r>
              <a:rPr lang="sv-SE" dirty="0"/>
              <a:t>s</a:t>
            </a:r>
            <a:r>
              <a:rPr lang="sv-SE" dirty="0" smtClean="0"/>
              <a:t>parade rapporter via mail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98" y="129567"/>
            <a:ext cx="4245315" cy="30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23528" y="1477198"/>
            <a:ext cx="26025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Rapporterna </a:t>
            </a:r>
            <a:r>
              <a:rPr lang="sv-SE" sz="1400" dirty="0"/>
              <a:t>skickas </a:t>
            </a:r>
            <a:r>
              <a:rPr lang="sv-SE" sz="1400" dirty="0" smtClean="0"/>
              <a:t>ut</a:t>
            </a:r>
            <a:br>
              <a:rPr lang="sv-SE" sz="1400" dirty="0" smtClean="0"/>
            </a:br>
            <a:r>
              <a:rPr lang="sv-SE" sz="1400" dirty="0" smtClean="0"/>
              <a:t>på morgonen, efter vald frekvens</a:t>
            </a:r>
          </a:p>
          <a:p>
            <a:r>
              <a:rPr lang="sv-SE" sz="1400" dirty="0" smtClean="0"/>
              <a:t>Veckovis: varje måndag</a:t>
            </a:r>
          </a:p>
          <a:p>
            <a:r>
              <a:rPr lang="sv-SE" sz="1400" dirty="0" smtClean="0"/>
              <a:t>Månadsvis: den 1:a varje månad</a:t>
            </a:r>
          </a:p>
          <a:p>
            <a:r>
              <a:rPr lang="sv-SE" sz="1400" dirty="0" smtClean="0"/>
              <a:t>Kvartalsvis: den 1:a varje kvartal</a:t>
            </a:r>
            <a:endParaRPr lang="sv-SE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16" y="3212976"/>
            <a:ext cx="4248472" cy="319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5536" y="29019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v-SE" sz="2000" dirty="0" smtClean="0"/>
              <a:t>Rapport som visar antal </a:t>
            </a:r>
            <a:r>
              <a:rPr lang="sv-SE" sz="2000" dirty="0"/>
              <a:t>vårdrelaterade infektioner inom slutenvården senaste året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026568" cy="3993307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sv-SE" sz="1050" dirty="0"/>
              <a:t>Tryck på </a:t>
            </a:r>
            <a:r>
              <a:rPr lang="sv-SE" sz="1050" dirty="0" err="1"/>
              <a:t>dropdownlistan</a:t>
            </a:r>
            <a:r>
              <a:rPr lang="sv-SE" sz="1050" dirty="0"/>
              <a:t> och välj infektion</a:t>
            </a:r>
          </a:p>
          <a:p>
            <a:pPr lvl="0">
              <a:buFont typeface="+mj-lt"/>
              <a:buAutoNum type="arabicPeriod"/>
            </a:pPr>
            <a:r>
              <a:rPr lang="sv-SE" sz="1050" dirty="0"/>
              <a:t>Kryssa i T</a:t>
            </a:r>
            <a:r>
              <a:rPr lang="sv-SE" sz="1050" b="1" dirty="0"/>
              <a:t>idsperiod</a:t>
            </a:r>
            <a:r>
              <a:rPr lang="sv-SE" sz="1050" dirty="0"/>
              <a:t> och tryck sedan på raden till höger som blir gråtonad, välj senaste året</a:t>
            </a:r>
          </a:p>
          <a:p>
            <a:pPr lvl="0">
              <a:buFont typeface="+mj-lt"/>
              <a:buAutoNum type="arabicPeriod"/>
            </a:pPr>
            <a:r>
              <a:rPr lang="sv-SE" sz="1050" dirty="0"/>
              <a:t>Kryssa i </a:t>
            </a:r>
            <a:r>
              <a:rPr lang="sv-SE" sz="1050" b="1" dirty="0"/>
              <a:t>Organisatorisk enhet</a:t>
            </a:r>
            <a:r>
              <a:rPr lang="sv-SE" sz="1050" i="1" dirty="0"/>
              <a:t> </a:t>
            </a:r>
            <a:r>
              <a:rPr lang="sv-SE" sz="1050" dirty="0"/>
              <a:t>och tryck sedan på raden till höger som blir </a:t>
            </a:r>
            <a:r>
              <a:rPr lang="sv-SE" sz="1050" dirty="0" smtClean="0"/>
              <a:t>grå, välj enhet </a:t>
            </a:r>
            <a:endParaRPr lang="sv-SE" sz="1050" dirty="0"/>
          </a:p>
          <a:p>
            <a:pPr lvl="0">
              <a:buFont typeface="+mj-lt"/>
              <a:buAutoNum type="arabicPeriod"/>
            </a:pPr>
            <a:r>
              <a:rPr lang="sv-SE" sz="1050" dirty="0"/>
              <a:t>Kryssa i </a:t>
            </a:r>
            <a:r>
              <a:rPr lang="sv-SE" sz="1050" b="1" dirty="0"/>
              <a:t>Vård/Samhälle</a:t>
            </a:r>
            <a:r>
              <a:rPr lang="sv-SE" sz="1050" i="1" dirty="0"/>
              <a:t> </a:t>
            </a:r>
            <a:r>
              <a:rPr lang="sv-SE" sz="1050" dirty="0"/>
              <a:t>och tryck sedan på raden till höger som blir </a:t>
            </a:r>
            <a:r>
              <a:rPr lang="sv-SE" sz="1050" dirty="0" smtClean="0"/>
              <a:t>grå, </a:t>
            </a:r>
            <a:r>
              <a:rPr lang="sv-SE" sz="1050" dirty="0"/>
              <a:t>välj vårdrelaterad</a:t>
            </a:r>
          </a:p>
          <a:p>
            <a:pPr lvl="0">
              <a:buFont typeface="+mj-lt"/>
              <a:buAutoNum type="arabicPeriod"/>
            </a:pPr>
            <a:r>
              <a:rPr lang="sv-SE" sz="1050" dirty="0" smtClean="0"/>
              <a:t>Rulla ner på listpilen och Kryssa </a:t>
            </a:r>
            <a:r>
              <a:rPr lang="sv-SE" sz="1050" dirty="0"/>
              <a:t>i </a:t>
            </a:r>
            <a:r>
              <a:rPr lang="sv-SE" sz="1050" b="1" dirty="0"/>
              <a:t>Vårdform</a:t>
            </a:r>
            <a:r>
              <a:rPr lang="sv-SE" sz="1050" i="1" dirty="0"/>
              <a:t> </a:t>
            </a:r>
            <a:r>
              <a:rPr lang="sv-SE" sz="1050" dirty="0"/>
              <a:t>(detta val ligger längst ner under avgränsa) och tryck sedan på raden till höger som blir </a:t>
            </a:r>
            <a:r>
              <a:rPr lang="sv-SE" sz="1050" dirty="0" smtClean="0"/>
              <a:t>grå. </a:t>
            </a:r>
            <a:r>
              <a:rPr lang="sv-SE" sz="1050" dirty="0"/>
              <a:t>Välj </a:t>
            </a:r>
            <a:r>
              <a:rPr lang="sv-SE" sz="1050" b="1" dirty="0" smtClean="0"/>
              <a:t>slutenvård</a:t>
            </a:r>
          </a:p>
          <a:p>
            <a:pPr lvl="0">
              <a:buFont typeface="+mj-lt"/>
              <a:buAutoNum type="arabicPeriod"/>
            </a:pPr>
            <a:endParaRPr lang="sv-SE" sz="1050" b="1" dirty="0" smtClean="0"/>
          </a:p>
          <a:p>
            <a:pPr marL="0" lvl="0" indent="0">
              <a:buNone/>
            </a:pPr>
            <a:r>
              <a:rPr lang="sv-SE" sz="1050" b="1" dirty="0" smtClean="0"/>
              <a:t>Nu ser du antalet infektioner totalt för den enhet du valt. Nästa bild visar hur du fördelar informationen.</a:t>
            </a:r>
            <a:endParaRPr lang="sv-SE" sz="1050" dirty="0"/>
          </a:p>
          <a:p>
            <a:pPr marL="0" indent="0">
              <a:buNone/>
            </a:pPr>
            <a:endParaRPr lang="sv-SE" sz="1000" dirty="0"/>
          </a:p>
        </p:txBody>
      </p:sp>
      <p:sp>
        <p:nvSpPr>
          <p:cNvPr id="9" name="Rektangel 8"/>
          <p:cNvSpPr/>
          <p:nvPr/>
        </p:nvSpPr>
        <p:spPr>
          <a:xfrm>
            <a:off x="2267529" y="3219673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sv-SE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267744" y="2070083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sv-SE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67744" y="2419399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sv-SE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267744" y="2573287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sv-SE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267744" y="2911896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sv-SE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637340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pil 15"/>
          <p:cNvCxnSpPr/>
          <p:nvPr/>
        </p:nvCxnSpPr>
        <p:spPr>
          <a:xfrm flipV="1">
            <a:off x="2267744" y="3065784"/>
            <a:ext cx="1656184" cy="867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Rapport som visar </a:t>
            </a:r>
            <a:r>
              <a:rPr lang="sv-SE" sz="2000" dirty="0" smtClean="0"/>
              <a:t>antal </a:t>
            </a:r>
            <a:r>
              <a:rPr lang="sv-SE" sz="2000" dirty="0"/>
              <a:t>vårdrelaterade infektioner inom slutenvården per månad senaste året </a:t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3429001"/>
            <a:ext cx="2242592" cy="108012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 smtClean="0"/>
              <a:t>Fördela uppföljningsinformationen på </a:t>
            </a:r>
            <a:r>
              <a:rPr lang="sv-SE" sz="1400" b="1" dirty="0" smtClean="0"/>
              <a:t>Tid-år-månad</a:t>
            </a:r>
            <a:endParaRPr lang="sv-SE" sz="1400" dirty="0"/>
          </a:p>
        </p:txBody>
      </p:sp>
      <p:cxnSp>
        <p:nvCxnSpPr>
          <p:cNvPr id="8" name="Rak pil 7"/>
          <p:cNvCxnSpPr/>
          <p:nvPr/>
        </p:nvCxnSpPr>
        <p:spPr>
          <a:xfrm>
            <a:off x="1619672" y="4077072"/>
            <a:ext cx="11546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47" y="1835963"/>
            <a:ext cx="6280554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/>
              <a:t>Rapport som visar </a:t>
            </a:r>
            <a:r>
              <a:rPr lang="sv-SE" sz="2400" dirty="0" smtClean="0"/>
              <a:t>antal Vårdrelaterade infektioner </a:t>
            </a:r>
            <a:r>
              <a:rPr lang="sv-SE" sz="2400" dirty="0"/>
              <a:t>fördelat per månad och infektionstyp</a:t>
            </a:r>
            <a:r>
              <a:rPr lang="sv-SE" sz="2400" dirty="0" smtClean="0"/>
              <a:t>. 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7853" y="2567006"/>
            <a:ext cx="1631859" cy="35439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500" dirty="0"/>
              <a:t>Fördela </a:t>
            </a:r>
            <a:r>
              <a:rPr lang="sv-SE" sz="2500" dirty="0" smtClean="0"/>
              <a:t>uppföljnings-informationen </a:t>
            </a:r>
            <a:r>
              <a:rPr lang="sv-SE" sz="2500" dirty="0"/>
              <a:t>på </a:t>
            </a:r>
            <a:r>
              <a:rPr lang="sv-SE" sz="2500" dirty="0" smtClean="0"/>
              <a:t>Infektion</a:t>
            </a:r>
            <a:r>
              <a:rPr lang="sv-SE" sz="2500" dirty="0"/>
              <a:t>. </a:t>
            </a:r>
          </a:p>
          <a:p>
            <a:pPr marL="0" indent="0">
              <a:buNone/>
            </a:pPr>
            <a:r>
              <a:rPr lang="sv-SE" sz="2500" dirty="0"/>
              <a:t>Detta val ligger lite längre ner under </a:t>
            </a:r>
            <a:r>
              <a:rPr lang="sv-SE" sz="2500" dirty="0" smtClean="0"/>
              <a:t>fördela</a:t>
            </a:r>
            <a:endParaRPr lang="sv-SE" sz="2500" dirty="0"/>
          </a:p>
          <a:p>
            <a:pPr marL="0" indent="0">
              <a:buNone/>
            </a:pPr>
            <a:endParaRPr lang="sv-SE" sz="2500" dirty="0" smtClean="0"/>
          </a:p>
          <a:p>
            <a:pPr marL="0" indent="0">
              <a:buNone/>
            </a:pPr>
            <a:r>
              <a:rPr lang="sv-SE" sz="2500" dirty="0" smtClean="0"/>
              <a:t/>
            </a:r>
            <a:br>
              <a:rPr lang="sv-SE" sz="2500" dirty="0" smtClean="0"/>
            </a:br>
            <a:r>
              <a:rPr lang="sv-SE" sz="2500" dirty="0" smtClean="0"/>
              <a:t>Nästa bild visar hur man förändrar  fördelningsordningen</a:t>
            </a:r>
            <a:endParaRPr lang="sv-SE" sz="2500" dirty="0"/>
          </a:p>
          <a:p>
            <a:pPr marL="0" indent="0">
              <a:buNone/>
            </a:pPr>
            <a:endParaRPr lang="sv-SE" sz="4300" dirty="0"/>
          </a:p>
          <a:p>
            <a:pPr marL="0" indent="0">
              <a:buNone/>
            </a:pPr>
            <a:endParaRPr lang="sv-SE" sz="4300" dirty="0" smtClean="0"/>
          </a:p>
          <a:p>
            <a:pPr marL="0" indent="0">
              <a:buNone/>
            </a:pPr>
            <a:endParaRPr lang="sv-SE" sz="4300" dirty="0"/>
          </a:p>
          <a:p>
            <a:pPr marL="0" indent="0">
              <a:buNone/>
            </a:pPr>
            <a:endParaRPr lang="sv-SE" sz="4300" dirty="0"/>
          </a:p>
          <a:p>
            <a:pPr marL="0" indent="0">
              <a:buNone/>
            </a:pPr>
            <a:endParaRPr lang="sv-SE" sz="4300" dirty="0" smtClean="0"/>
          </a:p>
        </p:txBody>
      </p:sp>
      <p:cxnSp>
        <p:nvCxnSpPr>
          <p:cNvPr id="7" name="Rak pil 6"/>
          <p:cNvCxnSpPr/>
          <p:nvPr/>
        </p:nvCxnSpPr>
        <p:spPr>
          <a:xfrm>
            <a:off x="2148053" y="4323916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176761" y="61088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 smtClean="0"/>
              <a:t>Typ av infektion </a:t>
            </a:r>
            <a:r>
              <a:rPr lang="sv-SE" sz="1400" dirty="0"/>
              <a:t>kan utläsas med hjälp av färgetiketterna ovanför  grafen i diagrammet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49448"/>
            <a:ext cx="6301782" cy="44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2000" dirty="0" smtClean="0"/>
              <a:t>För att se grupper per infektion och månad ändra fördelningsordning </a:t>
            </a:r>
            <a:r>
              <a:rPr lang="sv-SE" sz="2000" dirty="0"/>
              <a:t>genom att klicka på pilen till vänster om </a:t>
            </a:r>
            <a:r>
              <a:rPr lang="sv-SE" sz="2000" i="1" dirty="0"/>
              <a:t>Infektion </a:t>
            </a:r>
            <a:r>
              <a:rPr lang="sv-SE" sz="2000" dirty="0"/>
              <a:t>(under </a:t>
            </a:r>
            <a:r>
              <a:rPr lang="sv-SE" sz="2000" i="1" dirty="0"/>
              <a:t>Valda </a:t>
            </a:r>
            <a:r>
              <a:rPr lang="sv-SE" sz="2000" i="1" dirty="0" smtClean="0"/>
              <a:t>fördelningar) </a:t>
            </a:r>
            <a:r>
              <a:rPr lang="sv-SE" sz="2000" dirty="0" smtClean="0"/>
              <a:t> </a:t>
            </a:r>
            <a:r>
              <a:rPr lang="sv-SE" sz="2000" i="1" dirty="0"/>
              <a:t>Infektion </a:t>
            </a:r>
            <a:r>
              <a:rPr lang="sv-SE" sz="2000" dirty="0"/>
              <a:t>hamnar då över </a:t>
            </a:r>
            <a:r>
              <a:rPr lang="sv-SE" sz="2000" i="1" dirty="0" smtClean="0"/>
              <a:t>Tid-år-månad. </a:t>
            </a:r>
            <a:r>
              <a:rPr lang="sv-SE" sz="2000" dirty="0"/>
              <a:t>För respektive infektion anges en stapel för varje månad.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9678"/>
            <a:ext cx="7167550" cy="498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2700" dirty="0" smtClean="0"/>
              <a:t/>
            </a:r>
            <a:br>
              <a:rPr lang="sv-SE" sz="2700" dirty="0" smtClean="0"/>
            </a:br>
            <a:r>
              <a:rPr lang="sv-SE" sz="2700" dirty="0" smtClean="0"/>
              <a:t>Rapport som visar Vårdrelaterad infektion som andel av vårdtillfälle på vald enhet /valda infektionstyper med startdatum under vald tidsperiod och där det finns en registrerad VRI under vårdtillfället 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9512" y="2132857"/>
            <a:ext cx="2434191" cy="420024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sv-SE" sz="1050" dirty="0" smtClean="0"/>
              <a:t>Tryck på </a:t>
            </a:r>
            <a:r>
              <a:rPr lang="sv-SE" sz="1050" dirty="0" err="1" smtClean="0"/>
              <a:t>dropdownlistan</a:t>
            </a:r>
            <a:r>
              <a:rPr lang="sv-SE" sz="1050" dirty="0" smtClean="0"/>
              <a:t> och välj Vårdtillfällen</a:t>
            </a:r>
          </a:p>
          <a:p>
            <a:pPr lvl="0">
              <a:buFont typeface="+mj-lt"/>
              <a:buAutoNum type="arabicPeriod"/>
            </a:pPr>
            <a:r>
              <a:rPr lang="sv-SE" sz="1050" dirty="0" smtClean="0"/>
              <a:t>Kryssa i T</a:t>
            </a:r>
            <a:r>
              <a:rPr lang="sv-SE" sz="1050" b="1" dirty="0" smtClean="0"/>
              <a:t>idsperiod</a:t>
            </a:r>
            <a:r>
              <a:rPr lang="sv-SE" sz="1050" dirty="0" smtClean="0"/>
              <a:t> och tryck sedan på raden till höger som blir gråtonad, välj senaste året</a:t>
            </a:r>
          </a:p>
          <a:p>
            <a:pPr lvl="0">
              <a:buFont typeface="+mj-lt"/>
              <a:buAutoNum type="arabicPeriod"/>
            </a:pPr>
            <a:r>
              <a:rPr lang="sv-SE" sz="1050" dirty="0" smtClean="0"/>
              <a:t>Kryssa i </a:t>
            </a:r>
            <a:r>
              <a:rPr lang="sv-SE" sz="1050" b="1" dirty="0" smtClean="0"/>
              <a:t>Organisatorisk enhet</a:t>
            </a:r>
            <a:r>
              <a:rPr lang="sv-SE" sz="1050" i="1" dirty="0" smtClean="0"/>
              <a:t> </a:t>
            </a:r>
            <a:r>
              <a:rPr lang="sv-SE" sz="1050" dirty="0" smtClean="0"/>
              <a:t>och tryck sedan på raden till höger som blir grå</a:t>
            </a:r>
          </a:p>
          <a:p>
            <a:pPr>
              <a:buFont typeface="+mj-lt"/>
              <a:buAutoNum type="arabicPeriod"/>
            </a:pPr>
            <a:r>
              <a:rPr lang="sv-SE" sz="1050" dirty="0" smtClean="0"/>
              <a:t>Kryssa i </a:t>
            </a:r>
            <a:r>
              <a:rPr lang="sv-SE" sz="1050" b="1" dirty="0" smtClean="0"/>
              <a:t>Infektion</a:t>
            </a:r>
            <a:r>
              <a:rPr lang="sv-SE" sz="1050" i="1" dirty="0" smtClean="0"/>
              <a:t> </a:t>
            </a:r>
            <a:r>
              <a:rPr lang="sv-SE" sz="1050" dirty="0" smtClean="0"/>
              <a:t>och tryck sedan på raden till höger som blir grå, välj infektionstyper. Flera val kan göras! Välj nu:</a:t>
            </a:r>
          </a:p>
          <a:p>
            <a:pPr>
              <a:buFont typeface="+mj-lt"/>
              <a:buAutoNum type="arabicPeriod"/>
            </a:pPr>
            <a:endParaRPr lang="sv-SE" sz="1050" dirty="0" smtClean="0"/>
          </a:p>
          <a:p>
            <a:pPr marL="0" indent="0">
              <a:buNone/>
            </a:pPr>
            <a:endParaRPr lang="sv-SE" sz="1050" dirty="0"/>
          </a:p>
          <a:p>
            <a:pPr marL="0" indent="0">
              <a:buNone/>
            </a:pPr>
            <a:r>
              <a:rPr lang="sv-SE" sz="1050" i="1" dirty="0"/>
              <a:t>lunginflammation – vård, urinvägsinfektion med feber – vård, urinvägsinfektion utan feber – vård, vårdrelaterad sepsis med okänt fokus, ytlig postoperativ infektion, djup postoperativ infektion, infektion med Clostridium </a:t>
            </a:r>
            <a:r>
              <a:rPr lang="sv-SE" sz="1050" i="1" dirty="0" err="1"/>
              <a:t>difficile</a:t>
            </a:r>
            <a:r>
              <a:rPr lang="sv-SE" sz="1050" i="1" dirty="0"/>
              <a:t>, </a:t>
            </a:r>
            <a:r>
              <a:rPr lang="sv-SE" sz="1050" dirty="0"/>
              <a:t>samt </a:t>
            </a:r>
            <a:r>
              <a:rPr lang="sv-SE" sz="1050" i="1" dirty="0"/>
              <a:t>annan vårdrelaterad infektion </a:t>
            </a:r>
            <a:endParaRPr lang="sv-SE" sz="105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86" y="1700808"/>
            <a:ext cx="59141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Fördela </a:t>
            </a:r>
            <a:r>
              <a:rPr lang="sv-SE" dirty="0"/>
              <a:t>uppföljningsinformationen </a:t>
            </a:r>
            <a:r>
              <a:rPr lang="sv-SE" dirty="0" smtClean="0"/>
              <a:t>till </a:t>
            </a:r>
            <a:r>
              <a:rPr lang="sv-SE" dirty="0"/>
              <a:t>antal vårdtillfällen per månad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560" y="3356992"/>
            <a:ext cx="1594520" cy="1036712"/>
          </a:xfrm>
        </p:spPr>
        <p:txBody>
          <a:bodyPr>
            <a:normAutofit/>
          </a:bodyPr>
          <a:lstStyle/>
          <a:p>
            <a:endParaRPr lang="sv-SE" sz="1400" dirty="0"/>
          </a:p>
          <a:p>
            <a:r>
              <a:rPr lang="sv-SE" sz="1400" dirty="0"/>
              <a:t>Kryssa i </a:t>
            </a:r>
            <a:r>
              <a:rPr lang="sv-SE" sz="1400" i="1" dirty="0"/>
              <a:t>Tid-år-månad </a:t>
            </a:r>
            <a:endParaRPr lang="sv-SE" sz="1400" dirty="0"/>
          </a:p>
          <a:p>
            <a:endParaRPr lang="sv-SE" sz="1400" dirty="0"/>
          </a:p>
        </p:txBody>
      </p:sp>
      <p:cxnSp>
        <p:nvCxnSpPr>
          <p:cNvPr id="6" name="Rak pil 5"/>
          <p:cNvCxnSpPr/>
          <p:nvPr/>
        </p:nvCxnSpPr>
        <p:spPr>
          <a:xfrm>
            <a:off x="2051720" y="3789040"/>
            <a:ext cx="288255" cy="2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4929"/>
            <a:ext cx="6306100" cy="45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sv-SE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ölja upp vårdtillfällen med VRI per månad (täljare) som andel av samtliga vårdtillfällen per månad (nämnare). 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 lnSpcReduction="10000"/>
          </a:bodyPr>
          <a:lstStyle/>
          <a:p>
            <a:endParaRPr lang="sv-SE" sz="1400" dirty="0"/>
          </a:p>
          <a:p>
            <a:pPr marL="0" indent="0">
              <a:buNone/>
            </a:pPr>
            <a:r>
              <a:rPr lang="sv-SE" sz="1400" dirty="0"/>
              <a:t>Kryssa i </a:t>
            </a:r>
            <a:r>
              <a:rPr lang="sv-SE" sz="1400" dirty="0" smtClean="0"/>
              <a:t>Vårdtillfälle i </a:t>
            </a:r>
            <a:r>
              <a:rPr lang="sv-SE" sz="1400" i="1" dirty="0" smtClean="0"/>
              <a:t>Visa </a:t>
            </a:r>
            <a:r>
              <a:rPr lang="sv-SE" sz="1400" i="1" dirty="0"/>
              <a:t>uppföljningsinformation som andel av (nämnare</a:t>
            </a:r>
            <a:r>
              <a:rPr lang="sv-SE" sz="1400" i="1" dirty="0" smtClean="0"/>
              <a:t>) A</a:t>
            </a:r>
            <a:r>
              <a:rPr lang="sv-SE" sz="1400" dirty="0" smtClean="0"/>
              <a:t>utomatiskt </a:t>
            </a:r>
            <a:r>
              <a:rPr lang="sv-SE" sz="1400" dirty="0"/>
              <a:t>gäller samma </a:t>
            </a:r>
            <a:r>
              <a:rPr lang="sv-SE" sz="1400" dirty="0" smtClean="0"/>
              <a:t>val för </a:t>
            </a:r>
            <a:r>
              <a:rPr lang="sv-SE" sz="1400" dirty="0"/>
              <a:t>nämnaren som vi har angett för täljaren. </a:t>
            </a: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Resultat visar </a:t>
            </a:r>
            <a:r>
              <a:rPr lang="sv-SE" sz="1400" dirty="0"/>
              <a:t>vårdtillfällen med VRI per månad som andel av vårdtillfällen med VRI </a:t>
            </a:r>
            <a:r>
              <a:rPr lang="sv-SE" sz="1400" dirty="0" smtClean="0"/>
              <a:t>per månad. </a:t>
            </a:r>
            <a:br>
              <a:rPr lang="sv-SE" sz="1400" dirty="0" smtClean="0"/>
            </a:br>
            <a:r>
              <a:rPr lang="sv-SE" sz="1400" b="1" dirty="0" smtClean="0"/>
              <a:t>Alltså  </a:t>
            </a:r>
            <a:r>
              <a:rPr lang="sv-SE" sz="1400" b="1" i="1" dirty="0" smtClean="0"/>
              <a:t> % för varje månad och ingen användbar information</a:t>
            </a:r>
            <a:r>
              <a:rPr lang="sv-SE" sz="1400" i="1" dirty="0" smtClean="0"/>
              <a:t/>
            </a:r>
            <a:br>
              <a:rPr lang="sv-SE" sz="1400" i="1" dirty="0" smtClean="0"/>
            </a:br>
            <a:endParaRPr lang="sv-SE" sz="1400" i="1" dirty="0" smtClean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Justera</a:t>
            </a:r>
            <a:r>
              <a:rPr lang="sv-SE" sz="1400" i="1" dirty="0" smtClean="0"/>
              <a:t> genom att </a:t>
            </a:r>
            <a:r>
              <a:rPr lang="sv-SE" sz="1400" dirty="0" smtClean="0"/>
              <a:t>klicka ur checkboxen vid</a:t>
            </a:r>
            <a:br>
              <a:rPr lang="sv-SE" sz="1400" dirty="0" smtClean="0"/>
            </a:br>
            <a:r>
              <a:rPr lang="sv-SE" sz="1400" dirty="0" smtClean="0"/>
              <a:t>Infektion </a:t>
            </a:r>
          </a:p>
          <a:p>
            <a:pPr marL="0" indent="0">
              <a:buNone/>
            </a:pPr>
            <a:endParaRPr lang="sv-SE" sz="1400" dirty="0"/>
          </a:p>
          <a:p>
            <a:endParaRPr lang="sv-SE" sz="1400" dirty="0"/>
          </a:p>
        </p:txBody>
      </p:sp>
      <p:sp>
        <p:nvSpPr>
          <p:cNvPr id="5" name="Rektangel 4"/>
          <p:cNvSpPr/>
          <p:nvPr/>
        </p:nvSpPr>
        <p:spPr>
          <a:xfrm>
            <a:off x="3059832" y="4653136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99" y="1772816"/>
            <a:ext cx="63210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 5"/>
          <p:cNvCxnSpPr/>
          <p:nvPr/>
        </p:nvCxnSpPr>
        <p:spPr>
          <a:xfrm flipV="1">
            <a:off x="1835696" y="5229200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2020-09-24T22:00:00+00:00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ARBGRP558-601054-35</NLLDocumentIDValue>
    <NLLThinningTime xmlns="http://schemas.microsoft.com/sharepoint/v3">2026-03-10T08:28:00+00:00</NLLThinningTime>
    <NLLPublishDateQuickpart xmlns="http://schemas.microsoft.com/sharepoint/v3">2020-09-25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 xsi:nil="true"/>
    <prdProcessTaxHTField0 xmlns="http://schemas.microsoft.com/sharepoint/v3">
      <Terms xmlns="http://schemas.microsoft.com/office/infopath/2007/PartnerControls"/>
    </prdProcessTaxHTField0>
    <AnsvarigQuickpart xmlns="http://schemas.microsoft.com/sharepoint/v3">Jessica Sundqvist</AnsvarigQuickpart>
    <NLLEstablishedBy xmlns="http://schemas.microsoft.com/sharepoint/v3">
      <UserInfo>
        <DisplayName>Jessica Sundqvist</DisplayName>
        <AccountId>1579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2.0</NLLVersion>
    <NLLInformationclass xmlns="http://schemas.microsoft.com/sharepoint/v3">Publik</NLLInformationclass>
    <NLLModifiedBy xmlns="http://schemas.microsoft.com/sharepoint/v3">Jessica Sundqvist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Infektionsverktyget</TermName>
          <TermId xmlns="http://schemas.microsoft.com/office/infopath/2007/PartnerControls">87968604-47e5-45e5-89e1-5ada718dd7b2</TermId>
        </TermInfo>
      </Terms>
    </NLLProducerPlaceTaxHTField0>
    <VersionComment xmlns="http://schemas.microsoft.com/sharepoint/v3">Tidigare avpublicerat dokument sparas och publiceras på nytt utan ändringar</VersionComment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Manual</TermName>
          <TermId xmlns="http://schemas.microsoft.com/office/infopath/2007/PartnerControls">e9d06e79-8891-463b-b7e7-dc9759fc9d65</TermId>
        </TermInfo>
        <TermInfo xmlns="http://schemas.microsoft.com/office/infopath/2007/PartnerControls">
          <TermName xmlns="http://schemas.microsoft.com/office/infopath/2007/PartnerControls">Infektionsverktyget</TermName>
          <TermId xmlns="http://schemas.microsoft.com/office/infopath/2007/PartnerControls">be173d84-4249-42fd-b39b-25d937a0144f</TermId>
        </TermInfo>
        <TermInfo xmlns="http://schemas.microsoft.com/office/infopath/2007/PartnerControls">
          <TermName xmlns="http://schemas.microsoft.com/office/infopath/2007/PartnerControls">Rapport</TermName>
          <TermId xmlns="http://schemas.microsoft.com/office/infopath/2007/PartnerControls">43f071f0-11e3-43d1-b51d-1177162c97f9</TermId>
        </TermInfo>
      </Terms>
    </TaxKeywordTaxHTField>
    <_dlc_DocId xmlns="c7918ce9-5289-4a18-805d-4141408e948c">ARBGRP558-601054-35</_dlc_DocId>
    <_dlc_DocIdUrl xmlns="c7918ce9-5289-4a18-805d-4141408e948c">
      <Url>http://spportal.extvis.local/process/administrativ/_layouts/15/DocIdRedir.aspx?ID=ARBGRP558-601054-35</Url>
      <Description>ARBGRP558-601054-35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2026-04-10T07:28:00+00:00</_dlc_ExpireDate>
    <VIS_DocumentId xmlns="e1dec489-f745-4ed5-9c00-958a11aea6df">
      <Url>https://samarbeta.nll.se/producentplats/infektionsverktyget/_layouts/15/DocIdRedir.aspx?ID=ARBGRP558-601054-35</Url>
      <Description>ARBGRP558-601054-35</Description>
    </VIS_DocumentId>
    <VISResponsible xmlns="e1dec489-f745-4ed5-9c00-958a11aea6df">
      <UserInfo>
        <DisplayName>Jessica Sundqvist</DisplayName>
        <AccountId>884</AccountId>
        <AccountType/>
      </UserInfo>
    </VISResponsible>
    <DocumentStatus xmlns="e1dec489-f745-4ed5-9c00-958a11aea6df">
      <Url>https://samarbeta.nll.se/producentplats/infektionsverktyget/_layouts/15/wrkstat.aspx?List=461e9849-e269-4979-a68b-a256b825177b&amp;WorkflowInstanceName=c6de6661-5579-418e-8433-11209c0f55c3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8065670135242ccc7b4bd0893aa094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82f40d26f4026e890d49a7589b54cc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95407-7F6C-4120-B23C-31755D828B66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c6a7788d-2ea0-4d4f-b591-e654177816a9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B7F48A-1FCC-46EA-A201-8694A5D6A513}"/>
</file>

<file path=customXml/itemProps3.xml><?xml version="1.0" encoding="utf-8"?>
<ds:datastoreItem xmlns:ds="http://schemas.openxmlformats.org/officeDocument/2006/customXml" ds:itemID="{FA8A64F4-033D-4504-AC62-703CB6C4036C}"/>
</file>

<file path=customXml/itemProps4.xml><?xml version="1.0" encoding="utf-8"?>
<ds:datastoreItem xmlns:ds="http://schemas.openxmlformats.org/officeDocument/2006/customXml" ds:itemID="{F4262B88-0279-4DB8-B350-DE8D4B5120E5}"/>
</file>

<file path=customXml/itemProps5.xml><?xml version="1.0" encoding="utf-8"?>
<ds:datastoreItem xmlns:ds="http://schemas.openxmlformats.org/officeDocument/2006/customXml" ds:itemID="{40BC114B-55AA-4DDF-AB80-8062366E3747}"/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1363</Words>
  <Application>Microsoft Office PowerPoint</Application>
  <PresentationFormat>Bildspel på skärmen (4:3)</PresentationFormat>
  <Paragraphs>189</Paragraphs>
  <Slides>27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Office-tema</vt:lpstr>
      <vt:lpstr>Lathund Infektionsverktyget</vt:lpstr>
      <vt:lpstr>PowerPoint-presentation</vt:lpstr>
      <vt:lpstr>Rapport som visar antal vårdrelaterade infektioner inom slutenvården senaste året </vt:lpstr>
      <vt:lpstr> Rapport som visar antal vårdrelaterade infektioner inom slutenvården per månad senaste året   </vt:lpstr>
      <vt:lpstr>Rapport som visar antal Vårdrelaterade infektioner fördelat per månad och infektionstyp. </vt:lpstr>
      <vt:lpstr>För att se grupper per infektion och månad ändra fördelningsordning genom att klicka på pilen till vänster om Infektion (under Valda fördelningar)  Infektion hamnar då över Tid-år-månad. För respektive infektion anges en stapel för varje månad. </vt:lpstr>
      <vt:lpstr> Rapport som visar Vårdrelaterad infektion som andel av vårdtillfälle på vald enhet /valda infektionstyper med startdatum under vald tidsperiod och där det finns en registrerad VRI under vårdtillfället  </vt:lpstr>
      <vt:lpstr>Fördela uppföljningsinformationen till antal vårdtillfällen per månad </vt:lpstr>
      <vt:lpstr>Följa upp vårdtillfällen med VRI per månad (täljare) som andel av samtliga vårdtillfällen per månad (nämnare). </vt:lpstr>
      <vt:lpstr>Nu visar Diagrammet vårdtillfällen med VRI som registrerats på den valda organisatoriska enheten föregående år som andel av samtliga vårdtillfällen som registrerats på där föregående år. Resultatet visas fördelat per månad </vt:lpstr>
      <vt:lpstr>Rapporten visar antal Clostridium difficile infektioner där det finns ett pågående vårdtillfälle vid den tidpunkt då infektionen konstaterades. </vt:lpstr>
      <vt:lpstr>Rapport visar antal samhällsförvärvade infektioner fördelat på infektionstyp  </vt:lpstr>
      <vt:lpstr>Rapport visar Förekomst av djup respektive ytlig postoperativ infektion per åtgärd/ingrepp </vt:lpstr>
      <vt:lpstr>Rapport en visar Förekomst av riskfaktorer</vt:lpstr>
      <vt:lpstr>Rapport visar antibiotika ordinationer</vt:lpstr>
      <vt:lpstr>Antibiotika vid behandling av UVI</vt:lpstr>
      <vt:lpstr>Bilden visar hur resultatet ser ut när avgränsning på antibiotikagrupper har inte tagits med. </vt:lpstr>
      <vt:lpstr>Rapport som visar antibiotika vid behandling av pneumoni</vt:lpstr>
      <vt:lpstr>Rapporten visar antibiotika vid behandling av UVI</vt:lpstr>
      <vt:lpstr>Antibiotika vid behandling av sepsis </vt:lpstr>
      <vt:lpstr>Rapport som visar samhällsförvärvade infektioner fördelat på infektionstyp</vt:lpstr>
      <vt:lpstr>PowerPoint-presentation</vt:lpstr>
      <vt:lpstr>Organisera startsidan</vt:lpstr>
      <vt:lpstr>PowerPoint-presentation</vt:lpstr>
      <vt:lpstr>PowerPoint-presentation</vt:lpstr>
      <vt:lpstr>PowerPoint-presentation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Eva Sjölund</dc:creator>
  <cp:keywords>Infektionsverktyget; Rapport; Manual</cp:keywords>
  <dc:description/>
  <cp:lastModifiedBy>Jessica Sundqvist</cp:lastModifiedBy>
  <cp:revision>73</cp:revision>
  <cp:lastPrinted>2015-10-09T08:02:26Z</cp:lastPrinted>
  <dcterms:created xsi:type="dcterms:W3CDTF">2015-03-05T10:20:11Z</dcterms:created>
  <dcterms:modified xsi:type="dcterms:W3CDTF">2020-09-25T12:05:01Z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1588;#Manual|e9d06e79-8891-463b-b7e7-dc9759fc9d65;#5437;#Infektionsverktyget|be173d84-4249-42fd-b39b-25d937a0144f;#4854;#Rapport|43f071f0-11e3-43d1-b51d-1177162c97f9</vt:lpwstr>
  </property>
  <property fmtid="{D5CDD505-2E9C-101B-9397-08002B2CF9AE}" pid="4" name="CareActionCodeSurgical">
    <vt:lpwstr/>
  </property>
  <property fmtid="{D5CDD505-2E9C-101B-9397-08002B2CF9AE}" pid="5" name="NLLProducerPlace">
    <vt:lpwstr>5414;#Infektionsverktyget|87968604-47e5-45e5-89e1-5ada718dd7b2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1687;#Region Norrbotten|2ac66d7d-7456-4491-b0c4-3e1d538f92db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ICD10CodeTaxHTField0">
    <vt:lpwstr/>
  </property>
  <property fmtid="{D5CDD505-2E9C-101B-9397-08002B2CF9AE}" pid="40" name="Godkänn dokument">
    <vt:lpwstr>, </vt:lpwstr>
  </property>
  <property fmtid="{D5CDD505-2E9C-101B-9397-08002B2CF9AE}" pid="41" name="NLLProjectOwner">
    <vt:lpwstr/>
  </property>
  <property fmtid="{D5CDD505-2E9C-101B-9397-08002B2CF9AE}" pid="42" name="NPUCodeTaxHTField0">
    <vt:lpwstr/>
  </property>
  <property fmtid="{D5CDD505-2E9C-101B-9397-08002B2CF9AE}" pid="43" name="NLLTemplateFolderDescription">
    <vt:lpwstr/>
  </property>
  <property fmtid="{D5CDD505-2E9C-101B-9397-08002B2CF9AE}" pid="44" name="TLVCodeAction">
    <vt:lpwstr/>
  </property>
  <property fmtid="{D5CDD505-2E9C-101B-9397-08002B2CF9AE}" pid="45" name="RadiologicalCode">
    <vt:lpwstr/>
  </property>
  <property fmtid="{D5CDD505-2E9C-101B-9397-08002B2CF9AE}" pid="46" name="References">
    <vt:lpwstr/>
  </property>
  <property fmtid="{D5CDD505-2E9C-101B-9397-08002B2CF9AE}" pid="47" name="prdProcess">
    <vt:lpwstr/>
  </property>
  <property fmtid="{D5CDD505-2E9C-101B-9397-08002B2CF9AE}" pid="48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ReferencesTaxHTField0">
    <vt:lpwstr/>
  </property>
  <property fmtid="{D5CDD505-2E9C-101B-9397-08002B2CF9AE}" pid="55" name="NLLWindingUpDate">
    <vt:lpwstr/>
  </property>
  <property fmtid="{D5CDD505-2E9C-101B-9397-08002B2CF9AE}" pid="56" name="TLVCodeActionTaxHTField0">
    <vt:lpwstr/>
  </property>
  <property fmtid="{D5CDD505-2E9C-101B-9397-08002B2CF9AE}" pid="57" name="NLLProjectNr">
    <vt:lpwstr/>
  </property>
  <property fmtid="{D5CDD505-2E9C-101B-9397-08002B2CF9AE}" pid="58" name="Granska dokument">
    <vt:lpwstr>, </vt:lpwstr>
  </property>
  <property fmtid="{D5CDD505-2E9C-101B-9397-08002B2CF9AE}" pid="59" name="NLLProjectTypeTaxHTField0">
    <vt:lpwstr/>
  </property>
  <property fmtid="{D5CDD505-2E9C-101B-9397-08002B2CF9AE}" pid="60" name="NLLPTCProcessTeam">
    <vt:lpwstr/>
  </property>
  <property fmtid="{D5CDD505-2E9C-101B-9397-08002B2CF9AE}" pid="61" name="RadiologicalCodeTaxHTField0">
    <vt:lpwstr/>
  </property>
  <property fmtid="{D5CDD505-2E9C-101B-9397-08002B2CF9AE}" pid="62" name="NLLImplementationDate">
    <vt:lpwstr/>
  </property>
  <property fmtid="{D5CDD505-2E9C-101B-9397-08002B2CF9AE}" pid="63" name="PsychiatricCode">
    <vt:lpwstr/>
  </property>
  <property fmtid="{D5CDD505-2E9C-101B-9397-08002B2CF9AE}" pid="64" name="Publicera dokument">
    <vt:lpwstr>, </vt:lpwstr>
  </property>
  <property fmtid="{D5CDD505-2E9C-101B-9397-08002B2CF9AE}" pid="65" name="NLLProjectType">
    <vt:lpwstr/>
  </property>
  <property fmtid="{D5CDD505-2E9C-101B-9397-08002B2CF9AE}" pid="66" name="AnalysisName">
    <vt:lpwstr/>
  </property>
  <property fmtid="{D5CDD505-2E9C-101B-9397-08002B2CF9AE}" pid="67" name="NLLMtptCodeTaxHTField0">
    <vt:lpwstr/>
  </property>
  <property fmtid="{D5CDD505-2E9C-101B-9397-08002B2CF9AE}" pid="68" name="NLLLatestProjectTrackingDate">
    <vt:lpwstr/>
  </property>
  <property fmtid="{D5CDD505-2E9C-101B-9397-08002B2CF9AE}" pid="69" name="NLLDocumentType">
    <vt:lpwstr>1021;#Presentation|981e6eac-a633-4de2-91a2-d5e48e1c0d00</vt:lpwstr>
  </property>
  <property fmtid="{D5CDD505-2E9C-101B-9397-08002B2CF9AE}" pid="70" name="NLLProjectTypeText">
    <vt:lpwstr/>
  </property>
  <property fmtid="{D5CDD505-2E9C-101B-9397-08002B2CF9AE}" pid="71" name="NLLEstablishingDate">
    <vt:lpwstr/>
  </property>
  <property fmtid="{D5CDD505-2E9C-101B-9397-08002B2CF9AE}" pid="72" name="NLLProjectMember">
    <vt:lpwstr/>
  </property>
  <property fmtid="{D5CDD505-2E9C-101B-9397-08002B2CF9AE}" pid="73" name="NLLProcessTeamLookup">
    <vt:lpwstr/>
  </property>
  <property fmtid="{D5CDD505-2E9C-101B-9397-08002B2CF9AE}" pid="74" name="CareActionCodeNonSurgicalTaxHTField0">
    <vt:lpwstr/>
  </property>
  <property fmtid="{D5CDD505-2E9C-101B-9397-08002B2CF9AE}" pid="75" name="CompulsoryActionTaxHTField0">
    <vt:lpwstr/>
  </property>
  <property fmtid="{D5CDD505-2E9C-101B-9397-08002B2CF9AE}" pid="76" name="NLLMeetingType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a3e4dc8a-1a07-44bd-b519-2f9322156457</vt:lpwstr>
  </property>
  <property fmtid="{D5CDD505-2E9C-101B-9397-08002B2CF9AE}" pid="81" name="TaxCatchAll">
    <vt:lpwstr>5437;#Infektionsverktyget;#4854;#Rapport;#5414;#Infektionsverktyget|87968604-47e5-45e5-89e1-5ada718dd7b2;#1588;#Manual;#1687;#Region Norrbotten|2ac66d7d-7456-4491-b0c4-3e1d538f92db;#1021;#Presentation|981e6eac-a633-4de2-91a2-d5e48e1c0d00</vt:lpwstr>
  </property>
  <property fmtid="{D5CDD505-2E9C-101B-9397-08002B2CF9AE}" pid="82" name="_dlc_ExpireDateSaved">
    <vt:lpwstr/>
  </property>
  <property fmtid="{D5CDD505-2E9C-101B-9397-08002B2CF9AE}" pid="85" name="_dlc_ExpireDate">
    <vt:lpwstr/>
  </property>
  <property fmtid="{D5CDD505-2E9C-101B-9397-08002B2CF9AE}" pid="86" name="Order">
    <vt:r8>6900</vt:r8>
  </property>
  <property fmtid="{D5CDD505-2E9C-101B-9397-08002B2CF9AE}" pid="87" name="xd_ProgID">
    <vt:lpwstr/>
  </property>
  <property fmtid="{D5CDD505-2E9C-101B-9397-08002B2CF9AE}" pid="88" name="_SourceUrl">
    <vt:lpwstr/>
  </property>
  <property fmtid="{D5CDD505-2E9C-101B-9397-08002B2CF9AE}" pid="89" name="_SharedFileIndex">
    <vt:lpwstr/>
  </property>
  <property fmtid="{D5CDD505-2E9C-101B-9397-08002B2CF9AE}" pid="90" name="TemplateUrl">
    <vt:lpwstr/>
  </property>
  <property fmtid="{D5CDD505-2E9C-101B-9397-08002B2CF9AE}" pid="92" name="NLLDecisionLevelGoverning">
    <vt:lpwstr/>
  </property>
  <property fmtid="{D5CDD505-2E9C-101B-9397-08002B2CF9AE}" pid="93" name="NLLFactOwner">
    <vt:lpwstr/>
  </property>
  <property fmtid="{D5CDD505-2E9C-101B-9397-08002B2CF9AE}" pid="94" name="NLLFactOwnerText">
    <vt:lpwstr/>
  </property>
  <property fmtid="{D5CDD505-2E9C-101B-9397-08002B2CF9AE}" pid="95" name="xd_Signature">
    <vt:bool>false</vt:bool>
  </property>
  <property fmtid="{D5CDD505-2E9C-101B-9397-08002B2CF9AE}" pid="96" name="NLLDecisionLevel">
    <vt:lpwstr/>
  </property>
  <property fmtid="{D5CDD505-2E9C-101B-9397-08002B2CF9AE}" pid="97" name="NLLPTCProcessLeader">
    <vt:lpwstr/>
  </property>
  <property fmtid="{D5CDD505-2E9C-101B-9397-08002B2CF9AE}" pid="99" name="NLLPTCVISEditor">
    <vt:lpwstr/>
  </property>
</Properties>
</file>